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0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882" y="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D470E-C3E9-4A2F-812B-06312916F92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37BA5-FB09-4605-B46B-A22F45F22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2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7BA5-FB09-4605-B46B-A22F45F229E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7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359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2070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3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04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8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7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1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4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5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2F1A87-C3DA-492D-821E-A933819C8870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BB8D93B-F63B-4794-A0C4-6B6275316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81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.jpe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6480048" cy="2209800"/>
          </a:xfrm>
        </p:spPr>
        <p:txBody>
          <a:bodyPr>
            <a:noAutofit/>
          </a:bodyPr>
          <a:lstStyle/>
          <a:p>
            <a:pPr algn="ctr"/>
            <a:r>
              <a:rPr sz="7200"/>
              <a:t>Life Science</a:t>
            </a:r>
            <a:br>
              <a:rPr sz="7200"/>
            </a:br>
            <a:r>
              <a:rPr sz="7200"/>
              <a:t> Chapter 10</a:t>
            </a:r>
            <a:endParaRPr lang="en-US" sz="7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705101"/>
            <a:ext cx="8077200" cy="16764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 to Plants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924800" cy="944562"/>
          </a:xfrm>
        </p:spPr>
        <p:txBody>
          <a:bodyPr/>
          <a:lstStyle/>
          <a:p>
            <a:pPr algn="ctr"/>
            <a:r>
              <a:rPr lang="en-US" dirty="0"/>
              <a:t>Alternation of Generations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8006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Life cycle of a plant has a haploid stage and a diploid stage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Haploid</a:t>
            </a:r>
            <a:r>
              <a:rPr lang="en-US" dirty="0"/>
              <a:t> stage is called the </a:t>
            </a:r>
            <a:r>
              <a:rPr lang="en-US" b="1" dirty="0">
                <a:solidFill>
                  <a:srgbClr val="FF0000"/>
                </a:solidFill>
              </a:rPr>
              <a:t>gametophyte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generation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Diploid</a:t>
            </a:r>
            <a:r>
              <a:rPr lang="en-US" dirty="0"/>
              <a:t> is the </a:t>
            </a:r>
            <a:r>
              <a:rPr lang="en-US" b="1" dirty="0">
                <a:solidFill>
                  <a:srgbClr val="FF0000"/>
                </a:solidFill>
              </a:rPr>
              <a:t>sporophyte </a:t>
            </a:r>
            <a:r>
              <a:rPr lang="en-US" dirty="0"/>
              <a:t>generation</a:t>
            </a:r>
          </a:p>
          <a:p>
            <a:r>
              <a:rPr lang="en-US" dirty="0"/>
              <a:t>In Primitive Tracheophytes (Ferns): </a:t>
            </a:r>
          </a:p>
          <a:p>
            <a:pPr lvl="1"/>
            <a:r>
              <a:rPr lang="en-US" dirty="0"/>
              <a:t>the familiar large frond plant is the sporophyte (spore producing). These spores grow into tiny inconspicuous mat-like plants which is the gametophyte stage. </a:t>
            </a:r>
          </a:p>
          <a:p>
            <a:pPr lvl="1"/>
            <a:r>
              <a:rPr lang="en-US" dirty="0"/>
              <a:t>Gametophyte produces both sperm &amp; egg. When fertilization occurs, the new sporophyte grows off of the gametophyte</a:t>
            </a:r>
          </a:p>
          <a:p>
            <a:pPr lvl="1"/>
            <a:r>
              <a:rPr lang="en-US" dirty="0"/>
              <a:t>As the sporophyte grows it over powers the tiny gametophyte stage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C:\Users\user\Desktop\New Misc Webstuff\life chap 10\fern life cyc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99" y="1922585"/>
            <a:ext cx="4332323" cy="39385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Alternation of generations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905000"/>
            <a:ext cx="4419600" cy="35052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In advanced Tracheophytes</a:t>
            </a:r>
          </a:p>
          <a:p>
            <a:pPr lvl="1"/>
            <a:r>
              <a:rPr lang="en-US" sz="2200" dirty="0"/>
              <a:t> (Gymnosperms &amp; Angiosperms) the main plant 99% of its life cycle is in the diploid (2N) sporophyte generation. </a:t>
            </a:r>
          </a:p>
          <a:p>
            <a:pPr lvl="1"/>
            <a:r>
              <a:rPr lang="en-US" sz="2200" dirty="0"/>
              <a:t>The haploid (N) gametophyte is only present inside the seed itself.</a:t>
            </a:r>
          </a:p>
        </p:txBody>
      </p:sp>
      <p:pic>
        <p:nvPicPr>
          <p:cNvPr id="9218" name="Picture 2" descr="C:\Users\user\Documents\School\Life Science\Images\Biology Transparencies\27 Life Cycle of Gymnosperm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14400"/>
            <a:ext cx="3962400" cy="540982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>
                <a:effectLst/>
              </a:rPr>
              <a:t>Photosynthesis: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effectLst/>
              </a:rPr>
              <a:t>Converts sunlight energy into food for the plant.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</a:rPr>
              <a:t>Takes place in the chloroplast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</a:rPr>
              <a:t>Has a light (grana) &amp; dark reaction (</a:t>
            </a:r>
            <a:r>
              <a:rPr lang="en-US" sz="2800" b="1" dirty="0" err="1">
                <a:effectLst/>
              </a:rPr>
              <a:t>stroma</a:t>
            </a:r>
            <a:r>
              <a:rPr lang="en-US" sz="2800" b="1" dirty="0">
                <a:effectLst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</a:rPr>
              <a:t>6CO</a:t>
            </a:r>
            <a:r>
              <a:rPr lang="en-US" sz="2800" b="1" baseline="-25000" dirty="0">
                <a:solidFill>
                  <a:srgbClr val="FF0000"/>
                </a:solidFill>
                <a:effectLst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 + 6H</a:t>
            </a:r>
            <a:r>
              <a:rPr lang="en-US" sz="2800" b="1" baseline="-25000" dirty="0">
                <a:solidFill>
                  <a:srgbClr val="FF0000"/>
                </a:solidFill>
                <a:effectLst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O </a:t>
            </a:r>
            <a:r>
              <a:rPr lang="en-US" sz="280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C</a:t>
            </a:r>
            <a:r>
              <a:rPr lang="en-US" sz="2800" b="1" baseline="-25000" dirty="0">
                <a:solidFill>
                  <a:srgbClr val="FF0000"/>
                </a:solidFill>
                <a:effectLst/>
              </a:rPr>
              <a:t>6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effectLst/>
              </a:rPr>
              <a:t>12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effectLst/>
              </a:rPr>
              <a:t>6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 + 6O</a:t>
            </a:r>
            <a:r>
              <a:rPr lang="en-US" sz="2800" b="1" baseline="-25000" dirty="0">
                <a:solidFill>
                  <a:srgbClr val="FF0000"/>
                </a:solidFill>
                <a:effectLst/>
              </a:rPr>
              <a:t>2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FFF00"/>
              </a:solidFill>
              <a:effectLst/>
            </a:endParaRPr>
          </a:p>
        </p:txBody>
      </p:sp>
      <p:pic>
        <p:nvPicPr>
          <p:cNvPr id="6148" name="Picture 4" descr="life_chap_1_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819400"/>
            <a:ext cx="4953000" cy="31988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0" y="289560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chloroplast has two main parts:</a:t>
            </a:r>
          </a:p>
          <a:p>
            <a:r>
              <a:rPr lang="en-US" dirty="0"/>
              <a:t>The grana are composed of stacks of thykaloids &amp; the space between grana is the </a:t>
            </a:r>
            <a:r>
              <a:rPr lang="en-US" dirty="0" err="1"/>
              <a:t>stroma</a:t>
            </a:r>
            <a:r>
              <a:rPr lang="en-US" dirty="0"/>
              <a:t> </a:t>
            </a:r>
          </a:p>
        </p:txBody>
      </p:sp>
      <p:pic>
        <p:nvPicPr>
          <p:cNvPr id="10242" name="Picture 2" descr="C:\Users\user\Desktop\New Misc Webstuff\life chap 10\CLRPLS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5231606"/>
            <a:ext cx="3164568" cy="1573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76201"/>
            <a:ext cx="6554867" cy="15240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Photosynthesis: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             overall reaction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hlink"/>
                </a:solidFill>
                <a:effectLst/>
              </a:rPr>
              <a:t>6CO</a:t>
            </a:r>
            <a:r>
              <a:rPr lang="en-US" sz="4000" b="1" baseline="-25000" dirty="0">
                <a:solidFill>
                  <a:schemeClr val="hlink"/>
                </a:solidFill>
                <a:effectLst/>
              </a:rPr>
              <a:t>2</a:t>
            </a:r>
            <a:r>
              <a:rPr lang="en-US" sz="4000" b="1" dirty="0">
                <a:solidFill>
                  <a:schemeClr val="hlink"/>
                </a:solidFill>
                <a:effectLst/>
              </a:rPr>
              <a:t> + 6H</a:t>
            </a:r>
            <a:r>
              <a:rPr lang="en-US" sz="4000" b="1" baseline="-25000" dirty="0">
                <a:solidFill>
                  <a:schemeClr val="hlink"/>
                </a:solidFill>
                <a:effectLst/>
              </a:rPr>
              <a:t>2</a:t>
            </a:r>
            <a:r>
              <a:rPr lang="en-US" sz="4000" b="1" dirty="0">
                <a:solidFill>
                  <a:schemeClr val="hlink"/>
                </a:solidFill>
                <a:effectLst/>
              </a:rPr>
              <a:t>O </a:t>
            </a:r>
            <a:r>
              <a:rPr lang="en-US" sz="4000" b="1" dirty="0">
                <a:solidFill>
                  <a:schemeClr val="hlink"/>
                </a:solidFill>
                <a:effectLst/>
                <a:sym typeface="Wingdings" pitchFamily="2" charset="2"/>
              </a:rPr>
              <a:t></a:t>
            </a:r>
            <a:r>
              <a:rPr lang="en-US" sz="4000" b="1" dirty="0">
                <a:solidFill>
                  <a:schemeClr val="hlink"/>
                </a:solidFill>
                <a:effectLst/>
              </a:rPr>
              <a:t> C</a:t>
            </a:r>
            <a:r>
              <a:rPr lang="en-US" sz="4000" b="1" baseline="-25000" dirty="0">
                <a:solidFill>
                  <a:schemeClr val="hlink"/>
                </a:solidFill>
                <a:effectLst/>
              </a:rPr>
              <a:t>6</a:t>
            </a:r>
            <a:r>
              <a:rPr lang="en-US" sz="4000" b="1" dirty="0">
                <a:solidFill>
                  <a:schemeClr val="hlink"/>
                </a:solidFill>
                <a:effectLst/>
              </a:rPr>
              <a:t>H</a:t>
            </a:r>
            <a:r>
              <a:rPr lang="en-US" sz="4000" b="1" baseline="-25000" dirty="0">
                <a:solidFill>
                  <a:schemeClr val="hlink"/>
                </a:solidFill>
                <a:effectLst/>
              </a:rPr>
              <a:t>12</a:t>
            </a:r>
            <a:r>
              <a:rPr lang="en-US" sz="4000" b="1" dirty="0">
                <a:solidFill>
                  <a:schemeClr val="hlink"/>
                </a:solidFill>
                <a:effectLst/>
              </a:rPr>
              <a:t>O</a:t>
            </a:r>
            <a:r>
              <a:rPr lang="en-US" sz="4000" b="1" baseline="-25000" dirty="0">
                <a:solidFill>
                  <a:schemeClr val="hlink"/>
                </a:solidFill>
                <a:effectLst/>
              </a:rPr>
              <a:t>6</a:t>
            </a:r>
            <a:r>
              <a:rPr lang="en-US" sz="4000" b="1" dirty="0">
                <a:solidFill>
                  <a:schemeClr val="hlink"/>
                </a:solidFill>
                <a:effectLst/>
              </a:rPr>
              <a:t> + 6O</a:t>
            </a:r>
            <a:r>
              <a:rPr lang="en-US" sz="4000" b="1" baseline="-25000" dirty="0">
                <a:solidFill>
                  <a:schemeClr val="hlink"/>
                </a:solidFill>
                <a:effectLst/>
              </a:rPr>
              <a:t>2</a:t>
            </a:r>
            <a:r>
              <a:rPr lang="en-US" sz="2800" b="1" dirty="0">
                <a:effectLst/>
              </a:rPr>
              <a:t> </a:t>
            </a:r>
          </a:p>
          <a:p>
            <a:endParaRPr lang="en-US" sz="2800" b="1" dirty="0">
              <a:effectLst/>
            </a:endParaRPr>
          </a:p>
          <a:p>
            <a:pPr algn="ctr">
              <a:buFont typeface="Wingdings" pitchFamily="2" charset="2"/>
              <a:buNone/>
            </a:pPr>
            <a:r>
              <a:rPr lang="en-US" sz="2800" b="1" dirty="0">
                <a:solidFill>
                  <a:schemeClr val="hlink"/>
                </a:solidFill>
                <a:effectLst/>
              </a:rPr>
              <a:t>Reactants</a:t>
            </a:r>
            <a:r>
              <a:rPr lang="en-US" sz="2800" b="1" dirty="0">
                <a:effectLst/>
              </a:rPr>
              <a:t>: carbon dioxide &amp; water</a:t>
            </a:r>
          </a:p>
          <a:p>
            <a:pPr algn="ctr">
              <a:buFont typeface="Wingdings" pitchFamily="2" charset="2"/>
              <a:buNone/>
            </a:pPr>
            <a:r>
              <a:rPr lang="en-US" sz="2800" b="1" dirty="0">
                <a:effectLst/>
              </a:rPr>
              <a:t>In the presence of sunlight &amp; chlorophyll</a:t>
            </a:r>
          </a:p>
          <a:p>
            <a:pPr algn="ctr">
              <a:buFont typeface="Wingdings" pitchFamily="2" charset="2"/>
              <a:buNone/>
            </a:pPr>
            <a:r>
              <a:rPr lang="en-US" sz="2800" b="1" dirty="0">
                <a:effectLst/>
              </a:rPr>
              <a:t>Yield</a:t>
            </a:r>
          </a:p>
          <a:p>
            <a:pPr algn="ctr">
              <a:buFont typeface="Wingdings" pitchFamily="2" charset="2"/>
              <a:buNone/>
            </a:pPr>
            <a:r>
              <a:rPr lang="en-US" sz="2800" b="1" dirty="0">
                <a:solidFill>
                  <a:schemeClr val="hlink"/>
                </a:solidFill>
                <a:effectLst/>
              </a:rPr>
              <a:t>Products</a:t>
            </a:r>
            <a:r>
              <a:rPr lang="en-US" sz="2800" b="1" dirty="0">
                <a:effectLst/>
              </a:rPr>
              <a:t>: Glucose and oxygen</a:t>
            </a:r>
          </a:p>
          <a:p>
            <a:endParaRPr lang="en-US" sz="2800" b="1" baseline="-25000" dirty="0">
              <a:effectLst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" y="152400"/>
            <a:ext cx="6554867" cy="152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Light Reaction </a:t>
            </a:r>
            <a:r>
              <a:rPr lang="en-US" sz="4000" dirty="0"/>
              <a:t>– </a:t>
            </a:r>
            <a:br>
              <a:rPr lang="en-US" sz="4000" dirty="0"/>
            </a:br>
            <a:r>
              <a:rPr lang="en-US" sz="3200" dirty="0"/>
              <a:t>Takes place in the </a:t>
            </a:r>
            <a:r>
              <a:rPr lang="en-US" sz="3200" b="1" dirty="0">
                <a:solidFill>
                  <a:srgbClr val="FF0000"/>
                </a:solidFill>
              </a:rPr>
              <a:t>Grana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71475" y="1638300"/>
            <a:ext cx="29718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Requires sunlight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Photons from sun &amp; water, H</a:t>
            </a:r>
            <a:r>
              <a:rPr lang="en-US" sz="2000" baseline="-25000" dirty="0"/>
              <a:t>2</a:t>
            </a:r>
            <a:r>
              <a:rPr lang="en-US" sz="2000" dirty="0"/>
              <a:t>0, from the plant come into the grana.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Chlorophyll kicks off an electron from the splitting of H</a:t>
            </a:r>
            <a:r>
              <a:rPr lang="en-US" sz="2000" baseline="-25000" dirty="0"/>
              <a:t>2</a:t>
            </a:r>
            <a:r>
              <a:rPr lang="en-US" sz="2000" dirty="0"/>
              <a:t>O into hydrogen &amp; Oxygen.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ADP (low energy) is converted into ATP (high energy)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NADP</a:t>
            </a:r>
            <a:r>
              <a:rPr lang="en-US" sz="2000" baseline="30000" dirty="0"/>
              <a:t>+</a:t>
            </a:r>
            <a:r>
              <a:rPr lang="en-US" sz="2000" dirty="0"/>
              <a:t> (low energy) is converted into NADPH (high energy)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10244" name="Picture 4" descr="Untitled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3275" y="1752600"/>
            <a:ext cx="5334000" cy="44831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934075" y="4845050"/>
            <a:ext cx="3200400" cy="146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In summary: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Photons, water, ADP &amp; NADP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in…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Oxygen, ATP &amp; NADPH out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900" y="350837"/>
            <a:ext cx="8458200" cy="7159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Dark Reaction </a:t>
            </a:r>
            <a:r>
              <a:rPr lang="en-US" sz="4800" dirty="0"/>
              <a:t>– </a:t>
            </a:r>
            <a:br>
              <a:rPr lang="en-US" sz="4800" dirty="0"/>
            </a:br>
            <a:r>
              <a:rPr lang="en-US" sz="4000" dirty="0"/>
              <a:t>Takes place in the </a:t>
            </a:r>
            <a:r>
              <a:rPr lang="en-US" sz="4000" b="1" dirty="0">
                <a:solidFill>
                  <a:srgbClr val="FF0000"/>
                </a:solidFill>
              </a:rPr>
              <a:t>Stroma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29718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Takes place day or night, no sun required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ATP (high energy) &amp; NADPH (high energy) along with carbon dioxide in the </a:t>
            </a:r>
            <a:r>
              <a:rPr lang="en-US" sz="1800" dirty="0" err="1"/>
              <a:t>stroma</a:t>
            </a:r>
            <a:r>
              <a:rPr lang="en-US" sz="180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Goes through the Calvin Cycle and converts them into glucose.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ADP (low energy) &amp; NADP</a:t>
            </a:r>
            <a:r>
              <a:rPr lang="en-US" sz="1800" baseline="30000" dirty="0"/>
              <a:t>+</a:t>
            </a:r>
            <a:r>
              <a:rPr lang="en-US" sz="1800" dirty="0"/>
              <a:t> (low energy)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ATP &amp; NADPH are short term high energy molecules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ADP &amp; NADP+ are short term low energy molecules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Glucose is a long term high energy molecule</a:t>
            </a:r>
          </a:p>
        </p:txBody>
      </p:sp>
      <p:pic>
        <p:nvPicPr>
          <p:cNvPr id="11270" name="Picture 6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25" y="1412875"/>
            <a:ext cx="5257800" cy="4452938"/>
          </a:xfrm>
          <a:prstGeom prst="rect">
            <a:avLst/>
          </a:prstGeom>
          <a:noFill/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895600" y="5894388"/>
            <a:ext cx="57912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In summary:     Carbon dioxide, ATP &amp; NADPH in…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                           Glucose, ADP &amp; NADP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out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6200" y="0"/>
            <a:ext cx="9220200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Photosynthesis - Summary</a:t>
            </a:r>
          </a:p>
        </p:txBody>
      </p:sp>
      <p:pic>
        <p:nvPicPr>
          <p:cNvPr id="12292" name="Picture 4" descr="life_chap_1_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066800"/>
            <a:ext cx="7391400" cy="55645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00"/>
            <a:ext cx="7467600" cy="715962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-Bold"/>
              </a:rPr>
              <a:t>Bryophytes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62268"/>
            <a:ext cx="7467600" cy="2286000"/>
          </a:xfrm>
        </p:spPr>
        <p:txBody>
          <a:bodyPr>
            <a:normAutofit fontScale="550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-Bold"/>
              </a:rPr>
              <a:t>Mosses, Liverworts and Hornworts:</a:t>
            </a:r>
          </a:p>
          <a:p>
            <a:pPr lvl="1"/>
            <a:r>
              <a:rPr lang="en-US" sz="2800" dirty="0">
                <a:latin typeface="Times-Roman"/>
              </a:rPr>
              <a:t>Require &gt; moisture for life functions</a:t>
            </a:r>
          </a:p>
          <a:p>
            <a:pPr lvl="1"/>
            <a:r>
              <a:rPr lang="en-US" sz="2800" dirty="0">
                <a:latin typeface="Times-Roman"/>
              </a:rPr>
              <a:t>Nonvascular plants – no true roots or leaves</a:t>
            </a:r>
          </a:p>
          <a:p>
            <a:pPr lvl="1"/>
            <a:r>
              <a:rPr lang="en-US" sz="2800" dirty="0">
                <a:latin typeface="Times-Roman"/>
              </a:rPr>
              <a:t>Small, low growing plants that lack vascular tissue</a:t>
            </a:r>
          </a:p>
          <a:p>
            <a:pPr lvl="1"/>
            <a:r>
              <a:rPr lang="en-US" sz="2800" dirty="0">
                <a:latin typeface="Times-Roman"/>
              </a:rPr>
              <a:t>Difficult to transport plant materials throughout the plant</a:t>
            </a:r>
          </a:p>
          <a:p>
            <a:pPr lvl="1"/>
            <a:r>
              <a:rPr lang="en-US" sz="2800" dirty="0">
                <a:latin typeface="Times-Roman"/>
              </a:rPr>
              <a:t>Difficult to support plant – only the rigid cell walls</a:t>
            </a:r>
          </a:p>
          <a:p>
            <a:pPr lvl="1"/>
            <a:r>
              <a:rPr lang="en-US" sz="2800" dirty="0">
                <a:latin typeface="Times-Roman"/>
              </a:rPr>
              <a:t>Reproduce w/ spores &amp; require H</a:t>
            </a:r>
            <a:r>
              <a:rPr lang="en-US" sz="2800" baseline="-25000" dirty="0">
                <a:latin typeface="Times-Roman"/>
              </a:rPr>
              <a:t>2</a:t>
            </a:r>
            <a:r>
              <a:rPr lang="en-US" sz="2800" dirty="0">
                <a:latin typeface="Times-Roman"/>
              </a:rPr>
              <a:t>O to transfer sperm to eggs for fertilization  </a:t>
            </a:r>
            <a:endParaRPr lang="en-US" dirty="0"/>
          </a:p>
        </p:txBody>
      </p:sp>
      <p:pic>
        <p:nvPicPr>
          <p:cNvPr id="11267" name="Picture 3" descr="C:\Users\user\Desktop\New Misc Webstuff\life chap 10\irish-moss-b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295900"/>
            <a:ext cx="1828800" cy="1371600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971800"/>
            <a:ext cx="2665942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352800" y="4724400"/>
            <a:ext cx="1295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Liverworts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4800" y="3124200"/>
            <a:ext cx="2833142" cy="2057400"/>
            <a:chOff x="304800" y="3124200"/>
            <a:chExt cx="2833142" cy="2057400"/>
          </a:xfrm>
        </p:grpSpPr>
        <p:pic>
          <p:nvPicPr>
            <p:cNvPr id="11266" name="Picture 2" descr="C:\Users\user\Desktop\New Misc Webstuff\life chap 10\green_moss_lg_2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800" y="3124200"/>
              <a:ext cx="2833142" cy="20574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81000" y="4724400"/>
              <a:ext cx="762000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Moss</a:t>
              </a:r>
            </a:p>
          </p:txBody>
        </p:sp>
      </p:grpSp>
      <p:pic>
        <p:nvPicPr>
          <p:cNvPr id="11269" name="Picture 5" descr="C:\Users\user\Desktop\New Misc Webstuff\life chap 10\moss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5334000"/>
            <a:ext cx="1752600" cy="131445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6019800" y="3048000"/>
            <a:ext cx="2819400" cy="1981200"/>
            <a:chOff x="5943600" y="3048000"/>
            <a:chExt cx="2895600" cy="2170758"/>
          </a:xfrm>
        </p:grpSpPr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43600" y="3048000"/>
              <a:ext cx="2895600" cy="2170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6172200" y="3124200"/>
              <a:ext cx="1295400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Hornworts</a:t>
              </a:r>
            </a:p>
          </p:txBody>
        </p:sp>
      </p:grp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5114925"/>
            <a:ext cx="2133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91000" y="5334000"/>
            <a:ext cx="182959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257800" cy="792162"/>
          </a:xfrm>
        </p:spPr>
        <p:txBody>
          <a:bodyPr>
            <a:normAutofit/>
          </a:bodyPr>
          <a:lstStyle/>
          <a:p>
            <a:r>
              <a:rPr lang="en-US" dirty="0"/>
              <a:t>Bryophyte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2286000" cy="3886200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Moss structure</a:t>
            </a:r>
          </a:p>
          <a:p>
            <a:pPr lvl="1"/>
            <a:r>
              <a:rPr lang="en-US" sz="2900" dirty="0"/>
              <a:t>Sporophyte</a:t>
            </a:r>
          </a:p>
          <a:p>
            <a:pPr lvl="1"/>
            <a:r>
              <a:rPr lang="en-US" sz="2900" dirty="0"/>
              <a:t>Gametophyte</a:t>
            </a:r>
          </a:p>
          <a:p>
            <a:pPr lvl="1"/>
            <a:r>
              <a:rPr lang="en-US" sz="2900" dirty="0"/>
              <a:t>Seta (stalk)</a:t>
            </a:r>
          </a:p>
          <a:p>
            <a:pPr lvl="1"/>
            <a:r>
              <a:rPr lang="en-US" sz="2900" dirty="0"/>
              <a:t>Leaf</a:t>
            </a:r>
          </a:p>
          <a:p>
            <a:pPr lvl="1"/>
            <a:r>
              <a:rPr lang="en-US" sz="2900" dirty="0"/>
              <a:t>Capsule</a:t>
            </a:r>
          </a:p>
          <a:p>
            <a:pPr lvl="1"/>
            <a:r>
              <a:rPr lang="en-US" sz="2900" dirty="0"/>
              <a:t>Rhizoids</a:t>
            </a:r>
          </a:p>
          <a:p>
            <a:pPr lvl="1"/>
            <a:r>
              <a:rPr lang="en-US" sz="2900" dirty="0"/>
              <a:t>Antheridium</a:t>
            </a:r>
          </a:p>
          <a:p>
            <a:pPr lvl="1"/>
            <a:r>
              <a:rPr lang="en-US" sz="2900" dirty="0"/>
              <a:t>Archegonia</a:t>
            </a:r>
          </a:p>
          <a:p>
            <a:pPr lvl="1"/>
            <a:r>
              <a:rPr lang="en-US" sz="2900" dirty="0"/>
              <a:t>Spores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214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Types of Mosses…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73876" y="765176"/>
            <a:ext cx="2286000" cy="1828800"/>
            <a:chOff x="3581400" y="1066800"/>
            <a:chExt cx="2743200" cy="182308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81400" y="1066800"/>
              <a:ext cx="2743200" cy="1823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657600" y="2514600"/>
              <a:ext cx="1447800" cy="2769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Sphagnum Moss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23352" y="3678198"/>
            <a:ext cx="3187048" cy="2413040"/>
            <a:chOff x="3939968" y="3048000"/>
            <a:chExt cx="2479882" cy="16764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9968" y="3048000"/>
              <a:ext cx="247988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4038600" y="4343401"/>
              <a:ext cx="1219200" cy="2769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Spanish Moss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70077" y="152400"/>
            <a:ext cx="2286000" cy="2791600"/>
            <a:chOff x="6553200" y="228600"/>
            <a:chExt cx="2286000" cy="2791600"/>
          </a:xfrm>
        </p:grpSpPr>
        <p:pic>
          <p:nvPicPr>
            <p:cNvPr id="12291" name="Picture 3" descr="C:\Users\user\Desktop\New Misc Webstuff\life chap 10\moss_plant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53200" y="228600"/>
              <a:ext cx="2286000" cy="2771192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3" name="TextBox 12"/>
            <p:cNvSpPr txBox="1"/>
            <p:nvPr/>
          </p:nvSpPr>
          <p:spPr>
            <a:xfrm>
              <a:off x="6629400" y="2743201"/>
              <a:ext cx="1066800" cy="2769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Typical Moss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3015" y="925512"/>
            <a:ext cx="1626245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3537" y="4637300"/>
            <a:ext cx="1352550" cy="181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1077" y="4724400"/>
            <a:ext cx="1905000" cy="183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C:\Users\user\Desktop\New Misc Webstuff\life chap 10\MOSS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859" y="4170362"/>
            <a:ext cx="1191355" cy="208843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r>
              <a:rPr lang="en-US" dirty="0"/>
              <a:t>Typical Bryophyte Structure</a:t>
            </a:r>
          </a:p>
        </p:txBody>
      </p:sp>
      <p:pic>
        <p:nvPicPr>
          <p:cNvPr id="2050" name="Picture 2" descr="C:\Users\user\Desktop\New Misc Webstuff\life chap 10\moss_structure_blan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600200"/>
            <a:ext cx="6985000" cy="4876800"/>
          </a:xfrm>
          <a:prstGeom prst="rect">
            <a:avLst/>
          </a:prstGeom>
          <a:noFill/>
        </p:spPr>
      </p:pic>
      <p:pic>
        <p:nvPicPr>
          <p:cNvPr id="2051" name="Picture 3" descr="C:\Users\user\Desktop\New Misc Webstuff\life chap 10\moss_struct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263258"/>
            <a:ext cx="7467600" cy="52137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1571330"/>
            <a:ext cx="2209800" cy="203132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Try and identify the blanks…</a:t>
            </a:r>
          </a:p>
          <a:p>
            <a:r>
              <a:rPr lang="en-US" dirty="0">
                <a:solidFill>
                  <a:schemeClr val="bg1"/>
                </a:solidFill>
              </a:rPr>
              <a:t>you’ll need to know these for the exam &amp; also to fill out the worksheet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r>
              <a:rPr lang="en-US" dirty="0"/>
              <a:t>What is a Plant?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305800" cy="1676399"/>
          </a:xfrm>
        </p:spPr>
        <p:txBody>
          <a:bodyPr>
            <a:normAutofit/>
          </a:bodyPr>
          <a:lstStyle/>
          <a:p>
            <a:r>
              <a:rPr lang="en-US" dirty="0"/>
              <a:t>They are autotrophic multicellular eukaryotes</a:t>
            </a:r>
          </a:p>
          <a:p>
            <a:r>
              <a:rPr lang="en-US" dirty="0"/>
              <a:t>Their cells possess a cell wall made of cellulose, have no centrioles, contain a “</a:t>
            </a:r>
            <a:r>
              <a:rPr lang="en-US" dirty="0" err="1"/>
              <a:t>gigundo</a:t>
            </a:r>
            <a:r>
              <a:rPr lang="en-US" dirty="0"/>
              <a:t>” water vacuole &amp; chloroplasts.</a:t>
            </a:r>
          </a:p>
          <a:p>
            <a:r>
              <a:rPr lang="en-US" dirty="0">
                <a:latin typeface="Times-Roman"/>
              </a:rPr>
              <a:t>6CO</a:t>
            </a:r>
            <a:r>
              <a:rPr lang="en-US" sz="3200" baseline="-25000" dirty="0">
                <a:latin typeface="Times-Roman"/>
              </a:rPr>
              <a:t>2</a:t>
            </a:r>
            <a:r>
              <a:rPr lang="en-US" dirty="0">
                <a:latin typeface="Times-Roman"/>
              </a:rPr>
              <a:t> + 6H</a:t>
            </a:r>
            <a:r>
              <a:rPr lang="en-US" sz="3200" baseline="-25000" dirty="0">
                <a:latin typeface="Times-Roman"/>
              </a:rPr>
              <a:t>2</a:t>
            </a:r>
            <a:r>
              <a:rPr lang="en-US" dirty="0">
                <a:latin typeface="Times-Roman"/>
              </a:rPr>
              <a:t>O </a:t>
            </a:r>
            <a:r>
              <a:rPr lang="en-US" dirty="0">
                <a:latin typeface="Times-Roman"/>
                <a:sym typeface="Wingdings" pitchFamily="2" charset="2"/>
              </a:rPr>
              <a:t></a:t>
            </a:r>
            <a:r>
              <a:rPr lang="en-US" dirty="0">
                <a:latin typeface="TTFF4654C8t00"/>
              </a:rPr>
              <a:t> </a:t>
            </a:r>
            <a:r>
              <a:rPr lang="en-US" dirty="0">
                <a:latin typeface="Times-Roman"/>
              </a:rPr>
              <a:t>C</a:t>
            </a:r>
            <a:r>
              <a:rPr lang="en-US" sz="3200" baseline="-25000" dirty="0">
                <a:latin typeface="Times-Roman"/>
              </a:rPr>
              <a:t>6</a:t>
            </a:r>
            <a:r>
              <a:rPr lang="en-US" dirty="0">
                <a:latin typeface="Times-Roman"/>
              </a:rPr>
              <a:t>H</a:t>
            </a:r>
            <a:r>
              <a:rPr lang="en-US" sz="3200" baseline="-25000" dirty="0">
                <a:latin typeface="Times-Roman"/>
              </a:rPr>
              <a:t>12</a:t>
            </a:r>
            <a:r>
              <a:rPr lang="en-US" dirty="0">
                <a:latin typeface="Times-Roman"/>
              </a:rPr>
              <a:t>O</a:t>
            </a:r>
            <a:r>
              <a:rPr lang="en-US" sz="3200" baseline="-25000" dirty="0">
                <a:latin typeface="Times-Roman"/>
              </a:rPr>
              <a:t>6</a:t>
            </a:r>
            <a:r>
              <a:rPr lang="en-US" dirty="0">
                <a:latin typeface="Times-Roman"/>
              </a:rPr>
              <a:t> + 6O</a:t>
            </a:r>
            <a:r>
              <a:rPr lang="en-US" sz="3200" baseline="-25000" dirty="0">
                <a:latin typeface="Times-Roman"/>
              </a:rPr>
              <a:t>2</a:t>
            </a:r>
          </a:p>
        </p:txBody>
      </p:sp>
      <p:pic>
        <p:nvPicPr>
          <p:cNvPr id="1026" name="Picture 2" descr="C:\Users\user\Desktop\New Misc Webstuff\life chap 10\Fern_Lace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590800"/>
            <a:ext cx="1219200" cy="1219200"/>
          </a:xfrm>
          <a:prstGeom prst="rect">
            <a:avLst/>
          </a:prstGeom>
          <a:noFill/>
        </p:spPr>
      </p:pic>
      <p:pic>
        <p:nvPicPr>
          <p:cNvPr id="1027" name="Picture 3" descr="C:\Users\user\Desktop\New Misc Webstuff\life chap 10\moss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257800"/>
            <a:ext cx="1981200" cy="148590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2667000"/>
            <a:ext cx="248277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2057400"/>
            <a:ext cx="2932772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C:\Users\user\Desktop\New Misc Webstuff\life chap 10\green_moss_lg_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886200"/>
            <a:ext cx="1676400" cy="1217385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5999" y="4419600"/>
            <a:ext cx="32239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868362"/>
          </a:xfrm>
        </p:spPr>
        <p:txBody>
          <a:bodyPr/>
          <a:lstStyle/>
          <a:p>
            <a:r>
              <a:rPr lang="en-US" dirty="0"/>
              <a:t>Primitive Tracheophytes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6" y="715963"/>
            <a:ext cx="4572000" cy="2057399"/>
          </a:xfrm>
        </p:spPr>
        <p:txBody>
          <a:bodyPr>
            <a:normAutofit fontScale="55000" lnSpcReduction="20000"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Ferns, Club “Mosses” &amp; Horsetails</a:t>
            </a:r>
          </a:p>
          <a:p>
            <a:pPr lvl="1"/>
            <a:r>
              <a:rPr lang="en-US" sz="2800" dirty="0">
                <a:latin typeface="Times-Roman"/>
              </a:rPr>
              <a:t>Ferns have a vascular system</a:t>
            </a:r>
          </a:p>
          <a:p>
            <a:pPr lvl="1"/>
            <a:r>
              <a:rPr lang="en-US" sz="2800" dirty="0">
                <a:latin typeface="Times-Roman"/>
              </a:rPr>
              <a:t>Use spores to reproduce – do not produce seeds; need H</a:t>
            </a:r>
            <a:r>
              <a:rPr lang="en-US" sz="2800" baseline="-25000" dirty="0">
                <a:latin typeface="Times-Roman"/>
              </a:rPr>
              <a:t>2</a:t>
            </a:r>
            <a:r>
              <a:rPr lang="en-US" sz="2800" dirty="0">
                <a:latin typeface="Times-Roman"/>
              </a:rPr>
              <a:t>O to transfer sperm to egg</a:t>
            </a:r>
          </a:p>
          <a:p>
            <a:pPr lvl="1"/>
            <a:r>
              <a:rPr lang="en-US" sz="2800" dirty="0">
                <a:latin typeface="Times-Roman"/>
              </a:rPr>
              <a:t>Stems are usually horizontal and fronds sprout above the surface</a:t>
            </a:r>
          </a:p>
          <a:p>
            <a:pPr lvl="1"/>
            <a:r>
              <a:rPr lang="en-US" sz="2800" dirty="0">
                <a:latin typeface="Times-Roman"/>
              </a:rPr>
              <a:t>Spores produced on tips of the frond leaflets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3276600"/>
            <a:ext cx="381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Types of Primitive Tracheophytes…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858000" y="3657600"/>
            <a:ext cx="2009775" cy="2679700"/>
            <a:chOff x="6858000" y="4038600"/>
            <a:chExt cx="2009775" cy="2679700"/>
          </a:xfrm>
        </p:grpSpPr>
        <p:pic>
          <p:nvPicPr>
            <p:cNvPr id="3074" name="Picture 2" descr="C:\Users\user\Desktop\New Misc Webstuff\life chap 10\PaintedFer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4038600"/>
              <a:ext cx="2009775" cy="26797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7010400" y="6400800"/>
              <a:ext cx="1219200" cy="2769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Painted Fern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4400" y="1143000"/>
            <a:ext cx="1963738" cy="1963738"/>
            <a:chOff x="4724400" y="1143000"/>
            <a:chExt cx="1963738" cy="1963738"/>
          </a:xfrm>
        </p:grpSpPr>
        <p:pic>
          <p:nvPicPr>
            <p:cNvPr id="3075" name="Picture 3" descr="C:\Users\user\Desktop\New Misc Webstuff\life chap 10\Fern_Lace300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24400" y="1143000"/>
              <a:ext cx="1963738" cy="196373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638800" y="2743200"/>
              <a:ext cx="914400" cy="2769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Lace Fern</a:t>
              </a: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457200"/>
            <a:ext cx="19812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467600" y="2743200"/>
            <a:ext cx="10668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Boston Fern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2667000"/>
            <a:ext cx="2482851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352800" y="4191000"/>
            <a:ext cx="10668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Club “Moss”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3810000"/>
            <a:ext cx="2091359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638800" y="5867400"/>
            <a:ext cx="10668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Club “Moss”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7400" y="4800600"/>
            <a:ext cx="2133600" cy="17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819400" y="6248400"/>
            <a:ext cx="12954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Water Horsetail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2895600"/>
            <a:ext cx="152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81000" y="5638800"/>
            <a:ext cx="12954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Water Horsetail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r>
              <a:rPr lang="en-US" dirty="0"/>
              <a:t>Typical Fern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467600" cy="3733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We’ll use a fern to demonstrate the structure of the primitive Tracheophytes</a:t>
            </a:r>
          </a:p>
          <a:p>
            <a:r>
              <a:rPr lang="en-US" dirty="0"/>
              <a:t>Structures:</a:t>
            </a:r>
          </a:p>
          <a:p>
            <a:pPr lvl="1"/>
            <a:r>
              <a:rPr lang="en-US" dirty="0"/>
              <a:t>Frond</a:t>
            </a:r>
          </a:p>
          <a:p>
            <a:pPr lvl="1"/>
            <a:r>
              <a:rPr lang="en-US" dirty="0"/>
              <a:t>Blade</a:t>
            </a:r>
          </a:p>
          <a:p>
            <a:pPr lvl="1"/>
            <a:r>
              <a:rPr lang="en-US" dirty="0"/>
              <a:t>Petiole</a:t>
            </a:r>
          </a:p>
          <a:p>
            <a:pPr lvl="1"/>
            <a:r>
              <a:rPr lang="en-US" dirty="0"/>
              <a:t>Rhizome</a:t>
            </a:r>
          </a:p>
          <a:p>
            <a:pPr lvl="1"/>
            <a:r>
              <a:rPr lang="en-US" dirty="0"/>
              <a:t>Roots</a:t>
            </a:r>
          </a:p>
          <a:p>
            <a:pPr lvl="1"/>
            <a:r>
              <a:rPr lang="en-US" dirty="0"/>
              <a:t>Fiddlehead</a:t>
            </a:r>
          </a:p>
          <a:p>
            <a:pPr lvl="1"/>
            <a:r>
              <a:rPr lang="en-US" dirty="0" err="1"/>
              <a:t>Pinna</a:t>
            </a:r>
            <a:endParaRPr lang="en-US" dirty="0"/>
          </a:p>
          <a:p>
            <a:pPr lvl="1"/>
            <a:r>
              <a:rPr lang="en-US" dirty="0"/>
              <a:t>Sorus</a:t>
            </a:r>
          </a:p>
          <a:p>
            <a:pPr lvl="1"/>
            <a:r>
              <a:rPr lang="en-US" dirty="0"/>
              <a:t>Sporangium</a:t>
            </a:r>
          </a:p>
          <a:p>
            <a:pPr lvl="1"/>
            <a:r>
              <a:rPr lang="en-US" dirty="0"/>
              <a:t>Archegonium</a:t>
            </a:r>
          </a:p>
          <a:p>
            <a:pPr lvl="1"/>
            <a:r>
              <a:rPr lang="en-US" dirty="0"/>
              <a:t>Antheridium</a:t>
            </a:r>
          </a:p>
          <a:p>
            <a:pPr lvl="1"/>
            <a:r>
              <a:rPr lang="en-US" dirty="0"/>
              <a:t>Sporophyte</a:t>
            </a:r>
          </a:p>
          <a:p>
            <a:pPr lvl="1"/>
            <a:r>
              <a:rPr lang="en-US" dirty="0"/>
              <a:t>Gametophyte</a:t>
            </a:r>
          </a:p>
        </p:txBody>
      </p:sp>
      <p:pic>
        <p:nvPicPr>
          <p:cNvPr id="4100" name="Picture 4" descr="C:\Users\user\Desktop\New Misc Webstuff\life chap 10\fern struc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600200"/>
            <a:ext cx="6985000" cy="4876800"/>
          </a:xfrm>
          <a:prstGeom prst="rect">
            <a:avLst/>
          </a:prstGeom>
          <a:noFill/>
        </p:spPr>
      </p:pic>
      <p:pic>
        <p:nvPicPr>
          <p:cNvPr id="4101" name="Picture 5" descr="C:\Users\user\Desktop\New Misc Webstuff\life chap 10\fern structu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600200"/>
            <a:ext cx="6985000" cy="4876800"/>
          </a:xfrm>
          <a:prstGeom prst="rect">
            <a:avLst/>
          </a:prstGeom>
          <a:noFill/>
        </p:spPr>
      </p:pic>
      <p:pic>
        <p:nvPicPr>
          <p:cNvPr id="4102" name="Picture 6" descr="C:\Users\user\Desktop\New Misc Webstuff\life chap 10\fer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191000"/>
            <a:ext cx="1265237" cy="1892224"/>
          </a:xfrm>
          <a:prstGeom prst="rect">
            <a:avLst/>
          </a:prstGeom>
          <a:noFill/>
        </p:spPr>
      </p:pic>
      <p:pic>
        <p:nvPicPr>
          <p:cNvPr id="9" name="Picture 2" descr="C:\Users\user\Desktop\New Misc Webstuff\life chap 10\Sorusnaked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1752600"/>
            <a:ext cx="1074393" cy="177498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429000" y="1752601"/>
            <a:ext cx="6096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Sorus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324" y="4800600"/>
            <a:ext cx="3114675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Try and identify the blanks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you’ll need to know these for the exam &amp; also to fill out the worksheet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Cycle of the Ferns</a:t>
            </a:r>
          </a:p>
        </p:txBody>
      </p:sp>
      <p:pic>
        <p:nvPicPr>
          <p:cNvPr id="5122" name="Picture 2" descr="C:\Users\user\Desktop\New Misc Webstuff\life chap 10\24 Life Cycle of Fern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7713663" cy="50230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524000"/>
          </a:xfrm>
        </p:spPr>
        <p:txBody>
          <a:bodyPr>
            <a:normAutofit/>
          </a:bodyPr>
          <a:lstStyle/>
          <a:p>
            <a:r>
              <a:rPr lang="en-US" dirty="0"/>
              <a:t>Another diagram: Fern Life Cycle</a:t>
            </a:r>
          </a:p>
        </p:txBody>
      </p:sp>
      <p:pic>
        <p:nvPicPr>
          <p:cNvPr id="6146" name="Picture 2" descr="C:\Users\user\Desktop\New Misc Webstuff\life chap 10\fern life cycle blan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600200"/>
            <a:ext cx="5588000" cy="5080000"/>
          </a:xfrm>
          <a:prstGeom prst="rect">
            <a:avLst/>
          </a:prstGeom>
          <a:noFill/>
        </p:spPr>
      </p:pic>
      <p:pic>
        <p:nvPicPr>
          <p:cNvPr id="6148" name="Picture 4" descr="C:\Users\user\Desktop\New Misc Webstuff\life chap 10\fern life cyc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600200"/>
            <a:ext cx="5588000" cy="508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3400" y="20574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and identify the letters A-J</a:t>
            </a:r>
          </a:p>
          <a:p>
            <a:endParaRPr lang="en-US" dirty="0"/>
          </a:p>
          <a:p>
            <a:r>
              <a:rPr lang="en-US" dirty="0"/>
              <a:t>you’ll need to know these for the exam &amp; also to fill out the worksheet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7467600" cy="35814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/>
              <a:t>That’s enough… </a:t>
            </a:r>
            <a:br>
              <a:rPr lang="en-US" sz="8000" b="1" dirty="0"/>
            </a:br>
            <a:r>
              <a:rPr lang="en-US" sz="8000" b="1" dirty="0"/>
              <a:t>Let’s call it a night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Living on Land 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/>
              <a:t>                      </a:t>
            </a:r>
            <a:r>
              <a:rPr lang="en-US" sz="2800" dirty="0"/>
              <a:t>what is required?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-Roman"/>
              </a:rPr>
              <a:t>Be able to </a:t>
            </a:r>
            <a:r>
              <a:rPr lang="en-US" sz="3600" b="1" dirty="0">
                <a:solidFill>
                  <a:srgbClr val="FF0000"/>
                </a:solidFill>
                <a:latin typeface="Times-Bold"/>
              </a:rPr>
              <a:t>obtain water </a:t>
            </a:r>
            <a:r>
              <a:rPr lang="en-US" sz="3600" b="1" dirty="0">
                <a:latin typeface="Times-Roman"/>
              </a:rPr>
              <a:t>and other materials from the environment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-Bold"/>
              </a:rPr>
              <a:t>Retain water </a:t>
            </a:r>
            <a:r>
              <a:rPr lang="en-US" sz="3600" b="1" dirty="0">
                <a:latin typeface="Times-Bold"/>
              </a:rPr>
              <a:t>- Reduce water loss </a:t>
            </a:r>
            <a:r>
              <a:rPr lang="en-US" sz="3600" b="1" dirty="0">
                <a:latin typeface="Times-Roman"/>
              </a:rPr>
              <a:t>thru transpiration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-Bold"/>
              </a:rPr>
              <a:t>Transport</a:t>
            </a:r>
            <a:r>
              <a:rPr lang="en-US" sz="3600" b="1" dirty="0">
                <a:latin typeface="Times-Bold"/>
              </a:rPr>
              <a:t> </a:t>
            </a:r>
            <a:r>
              <a:rPr lang="en-US" sz="3600" b="1" dirty="0">
                <a:latin typeface="Times-Roman"/>
              </a:rPr>
              <a:t>materials throughout plant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-Bold"/>
              </a:rPr>
              <a:t>Support</a:t>
            </a:r>
            <a:r>
              <a:rPr lang="en-US" sz="3600" b="1" dirty="0">
                <a:latin typeface="Times-Bold"/>
              </a:rPr>
              <a:t> </a:t>
            </a:r>
            <a:r>
              <a:rPr lang="en-US" sz="3600" b="1" dirty="0">
                <a:latin typeface="Times-Roman"/>
              </a:rPr>
              <a:t>their bodies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-Bold"/>
              </a:rPr>
              <a:t>Reproduce</a:t>
            </a:r>
            <a:r>
              <a:rPr lang="en-US" sz="3600" b="1" dirty="0">
                <a:latin typeface="Times-Bold"/>
              </a:rPr>
              <a:t> </a:t>
            </a:r>
            <a:r>
              <a:rPr lang="en-US" sz="3600" b="1" dirty="0">
                <a:latin typeface="Times-Roman"/>
              </a:rPr>
              <a:t>successfully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172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Ding-a-ling!!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419100"/>
            <a:ext cx="6324600" cy="1143000"/>
          </a:xfrm>
        </p:spPr>
        <p:txBody>
          <a:bodyPr/>
          <a:lstStyle/>
          <a:p>
            <a:r>
              <a:rPr lang="en-US" dirty="0">
                <a:latin typeface="Times-Roman"/>
              </a:rPr>
              <a:t>Be able to </a:t>
            </a:r>
            <a:r>
              <a:rPr lang="en-US" b="1" dirty="0">
                <a:latin typeface="Times-Bold"/>
              </a:rPr>
              <a:t>obtain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6324600" cy="2514600"/>
          </a:xfrm>
        </p:spPr>
        <p:txBody>
          <a:bodyPr>
            <a:normAutofit/>
          </a:bodyPr>
          <a:lstStyle/>
          <a:p>
            <a:r>
              <a:rPr lang="en-US" dirty="0"/>
              <a:t>Aquatic plants are surrounded by water, but to live on land they must be able to pickup water from the environment</a:t>
            </a:r>
          </a:p>
          <a:p>
            <a:r>
              <a:rPr lang="en-US" dirty="0"/>
              <a:t>Bryophytes use </a:t>
            </a:r>
            <a:r>
              <a:rPr lang="en-US" dirty="0">
                <a:solidFill>
                  <a:srgbClr val="FF0000"/>
                </a:solidFill>
              </a:rPr>
              <a:t>rhizoids</a:t>
            </a:r>
            <a:r>
              <a:rPr lang="en-US" dirty="0"/>
              <a:t> &amp; Tracheophytes use true </a:t>
            </a:r>
            <a:r>
              <a:rPr lang="en-US" dirty="0">
                <a:solidFill>
                  <a:srgbClr val="FF0000"/>
                </a:solidFill>
              </a:rPr>
              <a:t>roots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733800"/>
            <a:ext cx="2209800" cy="164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762000"/>
            <a:ext cx="175248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3733800"/>
            <a:ext cx="3429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2789989"/>
            <a:ext cx="2521915" cy="368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r>
              <a:rPr lang="en-US" b="1" dirty="0">
                <a:latin typeface="Times-Bold"/>
              </a:rPr>
              <a:t>Retain Water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5334000" cy="4495800"/>
          </a:xfrm>
        </p:spPr>
        <p:txBody>
          <a:bodyPr>
            <a:normAutofit lnSpcReduction="10000"/>
          </a:bodyPr>
          <a:lstStyle/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/>
              <a:t>Plants lose water by a process called </a:t>
            </a:r>
            <a:r>
              <a:rPr lang="en-US" dirty="0">
                <a:solidFill>
                  <a:srgbClr val="FF0000"/>
                </a:solidFill>
              </a:rPr>
              <a:t>transpiration</a:t>
            </a:r>
            <a:r>
              <a:rPr lang="en-US" dirty="0"/>
              <a:t> </a:t>
            </a:r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dirty="0"/>
              <a:t>Water taken into the plant by the roots is pumped throughout the plant and escapes through leaf stomata. </a:t>
            </a:r>
          </a:p>
          <a:p>
            <a:r>
              <a:rPr lang="en-US" sz="2600" dirty="0"/>
              <a:t>Waxy leaf covering – cuticle</a:t>
            </a:r>
          </a:p>
          <a:p>
            <a:r>
              <a:rPr lang="en-US" sz="2600" dirty="0"/>
              <a:t>Stomata – protected by Guard Cells that open &amp; close preventing water loss during dry times </a:t>
            </a:r>
          </a:p>
          <a:p>
            <a:r>
              <a:rPr lang="en-US" sz="2600" dirty="0"/>
              <a:t>Desert plants w/ needles or leathery leaves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124200"/>
            <a:ext cx="231581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381000"/>
            <a:ext cx="25923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876800"/>
            <a:ext cx="393594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914400"/>
            <a:ext cx="7010400" cy="629332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-Bold"/>
              </a:rPr>
              <a:t>Transport </a:t>
            </a:r>
            <a:r>
              <a:rPr lang="en-US" sz="4000" b="1" dirty="0">
                <a:latin typeface="Times-Roman"/>
              </a:rPr>
              <a:t>materials </a:t>
            </a:r>
            <a:br>
              <a:rPr lang="en-US" sz="4000" b="1" dirty="0">
                <a:latin typeface="Times-Roman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5791200" cy="3352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Bryophytes transport materials by diffusion / osmosis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Diffusion</a:t>
            </a:r>
            <a:r>
              <a:rPr lang="en-US" dirty="0"/>
              <a:t>: Moving material from high [ ] to low [ ] .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Osmosis</a:t>
            </a:r>
            <a:r>
              <a:rPr lang="en-US" dirty="0"/>
              <a:t>: Moving water from high [ ] to low [ ] thru semi permeable membrane</a:t>
            </a:r>
          </a:p>
          <a:p>
            <a:r>
              <a:rPr lang="en-US" dirty="0"/>
              <a:t>Tracheophytes transport w/ vascular tissue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Phloem</a:t>
            </a:r>
            <a:r>
              <a:rPr lang="en-US" dirty="0"/>
              <a:t>: transports </a:t>
            </a:r>
            <a:r>
              <a:rPr lang="en-US" dirty="0">
                <a:solidFill>
                  <a:srgbClr val="FF0000"/>
                </a:solidFill>
              </a:rPr>
              <a:t>food</a:t>
            </a:r>
            <a:r>
              <a:rPr lang="en-US" dirty="0"/>
              <a:t> from leaves </a:t>
            </a:r>
            <a:r>
              <a:rPr lang="en-US" dirty="0">
                <a:solidFill>
                  <a:srgbClr val="FF0000"/>
                </a:solidFill>
              </a:rPr>
              <a:t>down</a:t>
            </a:r>
            <a:r>
              <a:rPr lang="en-US" dirty="0"/>
              <a:t> to the roots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Cambium</a:t>
            </a:r>
            <a:r>
              <a:rPr lang="en-US" dirty="0"/>
              <a:t>: produces new phloem &amp; xylem cells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Xylem</a:t>
            </a:r>
            <a:r>
              <a:rPr lang="en-US" dirty="0"/>
              <a:t>: moves </a:t>
            </a:r>
            <a:r>
              <a:rPr lang="en-US" dirty="0">
                <a:solidFill>
                  <a:srgbClr val="FF0000"/>
                </a:solidFill>
              </a:rPr>
              <a:t>water</a:t>
            </a:r>
            <a:r>
              <a:rPr lang="en-US" dirty="0"/>
              <a:t> &amp; minerals from roots </a:t>
            </a:r>
            <a:r>
              <a:rPr lang="en-US" dirty="0">
                <a:solidFill>
                  <a:srgbClr val="FF0000"/>
                </a:solidFill>
              </a:rPr>
              <a:t>up</a:t>
            </a:r>
            <a:r>
              <a:rPr lang="en-US" dirty="0"/>
              <a:t> to the leaves</a:t>
            </a:r>
          </a:p>
        </p:txBody>
      </p:sp>
      <p:pic>
        <p:nvPicPr>
          <p:cNvPr id="4104" name="Picture 8" descr="C:\Users\user\Desktop\New Misc Webstuff\life chap 10\diffusion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04800"/>
            <a:ext cx="2260600" cy="1981200"/>
          </a:xfrm>
          <a:prstGeom prst="rect">
            <a:avLst/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724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419600"/>
            <a:ext cx="2857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4419600"/>
            <a:ext cx="2971800" cy="207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2438400"/>
            <a:ext cx="2286000" cy="18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Times-Bold"/>
              </a:rPr>
              <a:t>Support </a:t>
            </a:r>
            <a:r>
              <a:rPr lang="en-US" sz="4800" b="1" dirty="0">
                <a:latin typeface="Times-Roman"/>
              </a:rPr>
              <a:t>their bodies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8486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Algae &amp; water plants are supported by the water they live in and require little structural support</a:t>
            </a:r>
          </a:p>
          <a:p>
            <a:r>
              <a:rPr lang="en-US" dirty="0"/>
              <a:t>Life on land requires the plant to be able to support itself and rise above the other competing organisms </a:t>
            </a:r>
          </a:p>
          <a:p>
            <a:pPr lvl="1"/>
            <a:r>
              <a:rPr lang="en-US" dirty="0"/>
              <a:t>Vascular tissue supports in Tracheophytes allowing </a:t>
            </a:r>
          </a:p>
          <a:p>
            <a:pPr lvl="1">
              <a:buNone/>
            </a:pPr>
            <a:r>
              <a:rPr lang="en-US" dirty="0"/>
              <a:t>	them to grow over 300 feet tall</a:t>
            </a:r>
          </a:p>
          <a:p>
            <a:pPr lvl="1"/>
            <a:r>
              <a:rPr lang="en-US" dirty="0"/>
              <a:t>Bryophytes w/out vascular tissue and usually</a:t>
            </a:r>
          </a:p>
          <a:p>
            <a:pPr lvl="1">
              <a:buNone/>
            </a:pPr>
            <a:r>
              <a:rPr lang="en-US" dirty="0"/>
              <a:t>	cannot grow more than a few inches tall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3626" y="3810000"/>
            <a:ext cx="289483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667000"/>
            <a:ext cx="2802518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New Misc Webstuff\life chap 10\green_moss_lg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886200"/>
            <a:ext cx="2564256" cy="18621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75438"/>
            <a:ext cx="8220908" cy="1524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Times-Bold"/>
              </a:rPr>
              <a:t>Reproduce </a:t>
            </a:r>
            <a:r>
              <a:rPr lang="en-US" sz="4800" b="1" dirty="0">
                <a:latin typeface="Times-Roman"/>
              </a:rPr>
              <a:t>successfully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467600" cy="2362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fertilization to occur male &amp; female gametes must  come together</a:t>
            </a:r>
          </a:p>
          <a:p>
            <a:pPr lvl="1"/>
            <a:r>
              <a:rPr lang="en-US" dirty="0"/>
              <a:t>Aquatic plants use the water itself to transport sperm, eggs, spores</a:t>
            </a:r>
          </a:p>
          <a:p>
            <a:pPr lvl="1"/>
            <a:r>
              <a:rPr lang="en-US" dirty="0"/>
              <a:t>Terrestrial plants needed to develop a new way to get the gametes together</a:t>
            </a:r>
          </a:p>
          <a:p>
            <a:pPr lvl="2"/>
            <a:r>
              <a:rPr lang="en-US" dirty="0"/>
              <a:t>Pollination by wind, insects, etc. etc.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048000"/>
            <a:ext cx="3324225" cy="21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5257800"/>
            <a:ext cx="1809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5181600"/>
            <a:ext cx="1828800" cy="15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2561" y="3733800"/>
            <a:ext cx="17971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3733800"/>
            <a:ext cx="17978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1219200"/>
            <a:ext cx="1343025" cy="150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r>
              <a:rPr lang="en-US" b="1" dirty="0"/>
              <a:t>Alternation of generations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1"/>
            <a:ext cx="8458200" cy="21335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Life cycle of a plant has a haploid stage and a diploid stage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Haploid</a:t>
            </a:r>
            <a:r>
              <a:rPr lang="en-US" dirty="0"/>
              <a:t> stage is called the </a:t>
            </a:r>
            <a:r>
              <a:rPr lang="en-US" dirty="0">
                <a:solidFill>
                  <a:srgbClr val="FF0000"/>
                </a:solidFill>
              </a:rPr>
              <a:t>gametophyte</a:t>
            </a:r>
            <a:r>
              <a:rPr lang="en-US" dirty="0"/>
              <a:t> generation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Diploid</a:t>
            </a:r>
            <a:r>
              <a:rPr lang="en-US" dirty="0"/>
              <a:t> is the </a:t>
            </a:r>
            <a:r>
              <a:rPr lang="en-US" dirty="0">
                <a:solidFill>
                  <a:srgbClr val="FF0000"/>
                </a:solidFill>
              </a:rPr>
              <a:t>sporophyte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generation</a:t>
            </a:r>
          </a:p>
          <a:p>
            <a:r>
              <a:rPr lang="en-US" dirty="0"/>
              <a:t>In most Bryophytes (mosses, hornworts &amp; liverworts)  </a:t>
            </a:r>
          </a:p>
          <a:p>
            <a:pPr lvl="1"/>
            <a:r>
              <a:rPr lang="en-US" dirty="0"/>
              <a:t>the main plant is in the</a:t>
            </a:r>
            <a:r>
              <a:rPr lang="en-US" dirty="0">
                <a:solidFill>
                  <a:srgbClr val="FF0000"/>
                </a:solidFill>
              </a:rPr>
              <a:t> gametophyte </a:t>
            </a:r>
            <a:r>
              <a:rPr lang="en-US" dirty="0"/>
              <a:t>stage. Male gametophytes produce  sperm from the </a:t>
            </a:r>
            <a:r>
              <a:rPr lang="en-US" dirty="0">
                <a:solidFill>
                  <a:srgbClr val="FF0000"/>
                </a:solidFill>
              </a:rPr>
              <a:t>antheridium</a:t>
            </a:r>
            <a:r>
              <a:rPr lang="en-US" dirty="0"/>
              <a:t>, the female gametophyte produce eggs in the</a:t>
            </a:r>
            <a:r>
              <a:rPr lang="en-US" dirty="0">
                <a:solidFill>
                  <a:srgbClr val="FF0000"/>
                </a:solidFill>
              </a:rPr>
              <a:t> archegonium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When fertilization takes place, the new </a:t>
            </a:r>
            <a:r>
              <a:rPr lang="en-US" dirty="0">
                <a:solidFill>
                  <a:srgbClr val="FF0000"/>
                </a:solidFill>
              </a:rPr>
              <a:t>sporophyte</a:t>
            </a:r>
            <a:r>
              <a:rPr lang="en-US" dirty="0"/>
              <a:t> stage grows out the top of the archegonium, produces a capsule that makes hundreds of spores to be released. </a:t>
            </a:r>
          </a:p>
        </p:txBody>
      </p:sp>
      <p:pic>
        <p:nvPicPr>
          <p:cNvPr id="8194" name="Picture 2" descr="C:\Users\user\Desktop\New Misc Webstuff\life chap 10\23 Life Cycle of Moss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650" y="2885061"/>
            <a:ext cx="6934200" cy="3726876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3505200" y="3429000"/>
            <a:ext cx="5105400" cy="228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43600" y="3127136"/>
            <a:ext cx="1447800" cy="36933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Diploid - 2N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100" y="4978418"/>
            <a:ext cx="1447800" cy="36933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Haploid - N 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579</TotalTime>
  <Words>1203</Words>
  <Application>Microsoft Office PowerPoint</Application>
  <PresentationFormat>On-screen Show (4:3)</PresentationFormat>
  <Paragraphs>190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Century Gothic</vt:lpstr>
      <vt:lpstr>Times-Bold</vt:lpstr>
      <vt:lpstr>Times-Roman</vt:lpstr>
      <vt:lpstr>TTFF4654C8t00</vt:lpstr>
      <vt:lpstr>Wingdings</vt:lpstr>
      <vt:lpstr>Wingdings 2</vt:lpstr>
      <vt:lpstr>Wingdings 3</vt:lpstr>
      <vt:lpstr>Slice</vt:lpstr>
      <vt:lpstr>Life Science  Chapter 10</vt:lpstr>
      <vt:lpstr>What is a Plant?</vt:lpstr>
      <vt:lpstr>Living on Land …                       what is required?</vt:lpstr>
      <vt:lpstr>Be able to obtain water</vt:lpstr>
      <vt:lpstr>Retain Water </vt:lpstr>
      <vt:lpstr>Transport materials  </vt:lpstr>
      <vt:lpstr>Support their bodies</vt:lpstr>
      <vt:lpstr>Reproduce successfully </vt:lpstr>
      <vt:lpstr>Alternation of generations</vt:lpstr>
      <vt:lpstr>Alternation of Generations</vt:lpstr>
      <vt:lpstr>Alternation of generations</vt:lpstr>
      <vt:lpstr>Photosynthesis: </vt:lpstr>
      <vt:lpstr>Photosynthesis:                   overall reaction</vt:lpstr>
      <vt:lpstr>Light Reaction –  Takes place in the Grana</vt:lpstr>
      <vt:lpstr>Dark Reaction –  Takes place in the Stroma</vt:lpstr>
      <vt:lpstr>Photosynthesis - Summary</vt:lpstr>
      <vt:lpstr>Bryophytes</vt:lpstr>
      <vt:lpstr>Bryophyte Structure</vt:lpstr>
      <vt:lpstr>Typical Bryophyte Structure</vt:lpstr>
      <vt:lpstr>Primitive Tracheophytes</vt:lpstr>
      <vt:lpstr>Typical Fern Structure</vt:lpstr>
      <vt:lpstr>Life Cycle of the Ferns</vt:lpstr>
      <vt:lpstr>Another diagram: Fern Life Cycle</vt:lpstr>
      <vt:lpstr>That’s enough…  Let’s call it a night</vt:lpstr>
    </vt:vector>
  </TitlesOfParts>
  <Company>The Ehrheart 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Ted Ehrheart</cp:lastModifiedBy>
  <cp:revision>55</cp:revision>
  <dcterms:created xsi:type="dcterms:W3CDTF">2008-11-30T00:18:27Z</dcterms:created>
  <dcterms:modified xsi:type="dcterms:W3CDTF">2025-03-04T02:48:01Z</dcterms:modified>
</cp:coreProperties>
</file>